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Override PartName="/ppt/slides/slide11.xml" ContentType="application/vnd.openxmlformats-officedocument.presentationml.slide+xml"/>
  <Default Extension="xml" ContentType="application/xml"/>
  <Override PartName="/ppt/slides/slide9.xml" ContentType="application/vnd.openxmlformats-officedocument.presentationml.slide+xml"/>
  <Default Extension="jpeg" ContentType="image/jpeg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s/slide16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ppt/slides/slide14.xml" ContentType="application/vnd.openxmlformats-officedocument.presentationml.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Override PartName="/ppt/slides/slide12.xml" ContentType="application/vnd.openxmlformats-officedocument.presentationml.slide+xml"/>
  <Default Extension="bin" ContentType="application/vnd.openxmlformats-officedocument.presentationml.printerSettings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9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s/slide17.xml" ContentType="application/vnd.openxmlformats-officedocument.presentationml.slide+xml"/>
  <Default Extension="gif" ContentType="image/gif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  <Override PartName="/ppt/slides/slide13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  <p:sldId id="257" r:id="rId3"/>
    <p:sldId id="268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9" r:id="rId15"/>
    <p:sldId id="270" r:id="rId16"/>
    <p:sldId id="271" r:id="rId17"/>
    <p:sldId id="272" r:id="rId1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B451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40" autoAdjust="0"/>
    <p:restoredTop sz="94715" autoAdjust="0"/>
  </p:normalViewPr>
  <p:slideViewPr>
    <p:cSldViewPr snapToGrid="0" snapToObjects="1">
      <p:cViewPr varScale="1">
        <p:scale>
          <a:sx n="140" d="100"/>
          <a:sy n="140" d="100"/>
        </p:scale>
        <p:origin x="-784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esProps" Target="presProps.xml"/><Relationship Id="rId21" Type="http://schemas.openxmlformats.org/officeDocument/2006/relationships/viewProps" Target="viewProps.xml"/><Relationship Id="rId22" Type="http://schemas.openxmlformats.org/officeDocument/2006/relationships/theme" Target="theme/theme1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8E55F2-1612-564F-93DF-9815914A3B52}" type="datetimeFigureOut">
              <a:rPr lang="en-US" smtClean="0"/>
              <a:pPr/>
              <a:t>12/21/10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33B94D-EC45-0F4D-8EE5-BF443A7E7BB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8E55F2-1612-564F-93DF-9815914A3B52}" type="datetimeFigureOut">
              <a:rPr lang="en-US" smtClean="0"/>
              <a:pPr/>
              <a:t>12/21/10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33B94D-EC45-0F4D-8EE5-BF443A7E7BB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8E55F2-1612-564F-93DF-9815914A3B52}" type="datetimeFigureOut">
              <a:rPr lang="en-US" smtClean="0"/>
              <a:pPr/>
              <a:t>12/21/10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33B94D-EC45-0F4D-8EE5-BF443A7E7BB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8E55F2-1612-564F-93DF-9815914A3B52}" type="datetimeFigureOut">
              <a:rPr lang="en-US" smtClean="0"/>
              <a:pPr/>
              <a:t>12/21/10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33B94D-EC45-0F4D-8EE5-BF443A7E7BB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8E55F2-1612-564F-93DF-9815914A3B52}" type="datetimeFigureOut">
              <a:rPr lang="en-US" smtClean="0"/>
              <a:pPr/>
              <a:t>12/21/10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33B94D-EC45-0F4D-8EE5-BF443A7E7BB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8E55F2-1612-564F-93DF-9815914A3B52}" type="datetimeFigureOut">
              <a:rPr lang="en-US" smtClean="0"/>
              <a:pPr/>
              <a:t>12/21/10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33B94D-EC45-0F4D-8EE5-BF443A7E7BB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8E55F2-1612-564F-93DF-9815914A3B52}" type="datetimeFigureOut">
              <a:rPr lang="en-US" smtClean="0"/>
              <a:pPr/>
              <a:t>12/21/10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33B94D-EC45-0F4D-8EE5-BF443A7E7BB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8E55F2-1612-564F-93DF-9815914A3B52}" type="datetimeFigureOut">
              <a:rPr lang="en-US" smtClean="0"/>
              <a:pPr/>
              <a:t>12/21/10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33B94D-EC45-0F4D-8EE5-BF443A7E7BB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8E55F2-1612-564F-93DF-9815914A3B52}" type="datetimeFigureOut">
              <a:rPr lang="en-US" smtClean="0"/>
              <a:pPr/>
              <a:t>12/21/10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33B94D-EC45-0F4D-8EE5-BF443A7E7BB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8E55F2-1612-564F-93DF-9815914A3B52}" type="datetimeFigureOut">
              <a:rPr lang="en-US" smtClean="0"/>
              <a:pPr/>
              <a:t>12/21/10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33B94D-EC45-0F4D-8EE5-BF443A7E7BB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8E55F2-1612-564F-93DF-9815914A3B52}" type="datetimeFigureOut">
              <a:rPr lang="en-US" smtClean="0"/>
              <a:pPr/>
              <a:t>12/21/10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33B94D-EC45-0F4D-8EE5-BF443A7E7BB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8E55F2-1612-564F-93DF-9815914A3B52}" type="datetimeFigureOut">
              <a:rPr lang="en-US" smtClean="0"/>
              <a:pPr/>
              <a:t>12/21/10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33B94D-EC45-0F4D-8EE5-BF443A7E7BB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jpeg"/><Relationship Id="rId3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2.xml"/><Relationship Id="rId3" Type="http://schemas.openxmlformats.org/officeDocument/2006/relationships/image" Target="../media/image3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4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2" Type="http://schemas.openxmlformats.org/officeDocument/2006/relationships/slide" Target="slide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4" Type="http://schemas.openxmlformats.org/officeDocument/2006/relationships/image" Target="../media/image34.png"/><Relationship Id="rId5" Type="http://schemas.openxmlformats.org/officeDocument/2006/relationships/image" Target="../media/image35.png"/><Relationship Id="rId6" Type="http://schemas.openxmlformats.org/officeDocument/2006/relationships/image" Target="../media/image36.png"/><Relationship Id="rId7" Type="http://schemas.openxmlformats.org/officeDocument/2006/relationships/image" Target="../media/image37.png"/><Relationship Id="rId1" Type="http://schemas.openxmlformats.org/officeDocument/2006/relationships/slideLayout" Target="../slideLayouts/slideLayout2.xml"/><Relationship Id="rId2" Type="http://schemas.openxmlformats.org/officeDocument/2006/relationships/slide" Target="slide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4" Type="http://schemas.openxmlformats.org/officeDocument/2006/relationships/image" Target="../media/image39.png"/><Relationship Id="rId1" Type="http://schemas.openxmlformats.org/officeDocument/2006/relationships/slideLayout" Target="../slideLayouts/slideLayout2.xml"/><Relationship Id="rId2" Type="http://schemas.openxmlformats.org/officeDocument/2006/relationships/slide" Target="slide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2.xml"/><Relationship Id="rId3" Type="http://schemas.openxmlformats.org/officeDocument/2006/relationships/image" Target="../media/image40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2.xml"/><Relationship Id="rId3" Type="http://schemas.openxmlformats.org/officeDocument/2006/relationships/image" Target="../media/image4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4" Type="http://schemas.openxmlformats.org/officeDocument/2006/relationships/image" Target="../media/image43.png"/><Relationship Id="rId1" Type="http://schemas.openxmlformats.org/officeDocument/2006/relationships/slideLayout" Target="../slideLayouts/slideLayout2.xml"/><Relationship Id="rId2" Type="http://schemas.openxmlformats.org/officeDocument/2006/relationships/slide" Target="slide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4" Type="http://schemas.openxmlformats.org/officeDocument/2006/relationships/image" Target="../media/image45.png"/><Relationship Id="rId1" Type="http://schemas.openxmlformats.org/officeDocument/2006/relationships/slideLayout" Target="../slideLayouts/slideLayout2.xml"/><Relationship Id="rId2" Type="http://schemas.openxmlformats.org/officeDocument/2006/relationships/slide" Target="slide2.xml"/></Relationships>
</file>

<file path=ppt/slides/_rels/slide2.xml.rels><?xml version="1.0" encoding="UTF-8" standalone="yes"?>
<Relationships xmlns="http://schemas.openxmlformats.org/package/2006/relationships"><Relationship Id="rId9" Type="http://schemas.openxmlformats.org/officeDocument/2006/relationships/image" Target="../media/image11.jpeg"/><Relationship Id="rId20" Type="http://schemas.openxmlformats.org/officeDocument/2006/relationships/slide" Target="slide16.xml"/><Relationship Id="rId21" Type="http://schemas.openxmlformats.org/officeDocument/2006/relationships/slide" Target="slide5.xml"/><Relationship Id="rId22" Type="http://schemas.openxmlformats.org/officeDocument/2006/relationships/slide" Target="slide15.xml"/><Relationship Id="rId23" Type="http://schemas.openxmlformats.org/officeDocument/2006/relationships/slide" Target="slide13.xml"/><Relationship Id="rId24" Type="http://schemas.openxmlformats.org/officeDocument/2006/relationships/slide" Target="slide8.xml"/><Relationship Id="rId25" Type="http://schemas.openxmlformats.org/officeDocument/2006/relationships/slide" Target="slide17.xml"/><Relationship Id="rId26" Type="http://schemas.openxmlformats.org/officeDocument/2006/relationships/slide" Target="slide14.xml"/><Relationship Id="rId27" Type="http://schemas.openxmlformats.org/officeDocument/2006/relationships/slide" Target="slide4.xml"/><Relationship Id="rId28" Type="http://schemas.openxmlformats.org/officeDocument/2006/relationships/slide" Target="slide12.xml"/><Relationship Id="rId29" Type="http://schemas.openxmlformats.org/officeDocument/2006/relationships/slide" Target="slide9.xml"/><Relationship Id="rId30" Type="http://schemas.openxmlformats.org/officeDocument/2006/relationships/slide" Target="slide3.xml"/><Relationship Id="rId31" Type="http://schemas.openxmlformats.org/officeDocument/2006/relationships/slide" Target="slide11.xml"/><Relationship Id="rId32" Type="http://schemas.openxmlformats.org/officeDocument/2006/relationships/slide" Target="slide10.xml"/><Relationship Id="rId10" Type="http://schemas.openxmlformats.org/officeDocument/2006/relationships/image" Target="../media/image12.jpeg"/><Relationship Id="rId11" Type="http://schemas.openxmlformats.org/officeDocument/2006/relationships/image" Target="../media/image13.gif"/><Relationship Id="rId12" Type="http://schemas.openxmlformats.org/officeDocument/2006/relationships/image" Target="../media/image14.jpeg"/><Relationship Id="rId13" Type="http://schemas.openxmlformats.org/officeDocument/2006/relationships/image" Target="../media/image15.jpeg"/><Relationship Id="rId14" Type="http://schemas.openxmlformats.org/officeDocument/2006/relationships/image" Target="../media/image16.jpeg"/><Relationship Id="rId15" Type="http://schemas.openxmlformats.org/officeDocument/2006/relationships/image" Target="../media/image17.jpeg"/><Relationship Id="rId16" Type="http://schemas.openxmlformats.org/officeDocument/2006/relationships/image" Target="../media/image18.jpeg"/><Relationship Id="rId17" Type="http://schemas.openxmlformats.org/officeDocument/2006/relationships/image" Target="../media/image19.jpeg"/><Relationship Id="rId18" Type="http://schemas.openxmlformats.org/officeDocument/2006/relationships/slide" Target="slide6.xml"/><Relationship Id="rId19" Type="http://schemas.openxmlformats.org/officeDocument/2006/relationships/slide" Target="slide7.xml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Relationship Id="rId3" Type="http://schemas.openxmlformats.org/officeDocument/2006/relationships/image" Target="../media/image5.jpeg"/><Relationship Id="rId4" Type="http://schemas.openxmlformats.org/officeDocument/2006/relationships/image" Target="../media/image6.jpeg"/><Relationship Id="rId5" Type="http://schemas.openxmlformats.org/officeDocument/2006/relationships/image" Target="../media/image7.jpeg"/><Relationship Id="rId6" Type="http://schemas.openxmlformats.org/officeDocument/2006/relationships/image" Target="../media/image8.jpeg"/><Relationship Id="rId7" Type="http://schemas.openxmlformats.org/officeDocument/2006/relationships/image" Target="../media/image9.jpeg"/><Relationship Id="rId8" Type="http://schemas.openxmlformats.org/officeDocument/2006/relationships/image" Target="../media/image10.gi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2.xml"/><Relationship Id="rId3" Type="http://schemas.openxmlformats.org/officeDocument/2006/relationships/image" Target="../media/image20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2.xml"/><Relationship Id="rId3" Type="http://schemas.openxmlformats.org/officeDocument/2006/relationships/image" Target="../media/image2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4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2" Type="http://schemas.openxmlformats.org/officeDocument/2006/relationships/slide" Target="slide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2.xml"/><Relationship Id="rId3" Type="http://schemas.openxmlformats.org/officeDocument/2006/relationships/image" Target="../media/image2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4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2" Type="http://schemas.openxmlformats.org/officeDocument/2006/relationships/slide" Target="slide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2.xml"/><Relationship Id="rId3" Type="http://schemas.openxmlformats.org/officeDocument/2006/relationships/image" Target="../media/image2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4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2" Type="http://schemas.openxmlformats.org/officeDocument/2006/relationships/slide" Target="slide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06201" y="2130425"/>
            <a:ext cx="7772400" cy="1470025"/>
          </a:xfrm>
        </p:spPr>
        <p:txBody>
          <a:bodyPr/>
          <a:lstStyle/>
          <a:p>
            <a:r>
              <a:rPr lang="en-US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  <a:scene3d>
              <a:camera prst="orthographicFront"/>
              <a:lightRig rig="soft" dir="t">
                <a:rot lat="0" lon="0" rev="10800000"/>
              </a:lightRig>
            </a:scene3d>
            <a:sp3d extrusionH="57150">
              <a:bevelT w="27940" h="12700"/>
              <a:contourClr>
                <a:srgbClr val="DDDDDD"/>
              </a:contourClr>
            </a:sp3d>
          </a:bodyPr>
          <a:lstStyle/>
          <a:p>
            <a:r>
              <a:rPr lang="en-US" b="1" spc="150" dirty="0" smtClean="0">
                <a:ln w="11430"/>
                <a:solidFill>
                  <a:srgbClr val="F8F8F8"/>
                </a:solidFill>
                <a:effectLst>
                  <a:outerShdw blurRad="25400" dir="11640000" algn="tl" rotWithShape="0">
                    <a:schemeClr val="bg1">
                      <a:alpha val="43000"/>
                    </a:schemeClr>
                  </a:outerShdw>
                </a:effectLst>
              </a:rPr>
              <a:t>By: Cassidy</a:t>
            </a:r>
          </a:p>
        </p:txBody>
      </p:sp>
      <p:pic>
        <p:nvPicPr>
          <p:cNvPr id="4" name="Picture 3" descr="tcc166c.thm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2408" y="137056"/>
            <a:ext cx="2731470" cy="2496734"/>
          </a:xfrm>
          <a:prstGeom prst="rect">
            <a:avLst/>
          </a:prstGeom>
        </p:spPr>
      </p:pic>
      <p:pic>
        <p:nvPicPr>
          <p:cNvPr id="5" name="Picture 4" descr="000803_1057_0800_v__v.thm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93534" y="4301698"/>
            <a:ext cx="2090172" cy="2410288"/>
          </a:xfrm>
          <a:prstGeom prst="rect">
            <a:avLst/>
          </a:prstGeom>
        </p:spPr>
      </p:pic>
      <p:sp>
        <p:nvSpPr>
          <p:cNvPr id="6" name="Action Button: Forward or Next 5">
            <a:hlinkClick r:id="" action="ppaction://hlinkshowjump?jump=nextslide" highlightClick="1"/>
          </p:cNvPr>
          <p:cNvSpPr/>
          <p:nvPr/>
        </p:nvSpPr>
        <p:spPr>
          <a:xfrm>
            <a:off x="5478752" y="695302"/>
            <a:ext cx="1881873" cy="1594561"/>
          </a:xfrm>
          <a:prstGeom prst="actionButtonForwardNext">
            <a:avLst/>
          </a:prstGeom>
          <a:solidFill>
            <a:srgbClr val="B451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prstTxWarp prst="textDeflateInflateDeflate">
              <a:avLst/>
            </a:prstTxWarp>
          </a:bodyPr>
          <a:lstStyle/>
          <a:p>
            <a:pPr algn="ctr"/>
            <a:r>
              <a:rPr lang="en-US" dirty="0" smtClean="0"/>
              <a:t>Click 4 next slide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2767694" y="2967335"/>
            <a:ext cx="360860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54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HINDUISM</a:t>
            </a:r>
            <a:endParaRPr lang="en-US" sz="54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en-US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Vedas?? </a:t>
            </a:r>
            <a:endParaRPr lang="en-US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scene3d>
              <a:camera prst="orthographicFront"/>
              <a:lightRig rig="flat" dir="tl"/>
            </a:scene3d>
            <a:sp3d contourW="19050" prstMaterial="clear">
              <a:bevelT w="50800" h="50800"/>
              <a:contourClr>
                <a:schemeClr val="accent5">
                  <a:tint val="70000"/>
                  <a:satMod val="180000"/>
                  <a:alpha val="70000"/>
                </a:schemeClr>
              </a:contourClr>
            </a:sp3d>
          </a:bodyPr>
          <a:lstStyle/>
          <a:p>
            <a:r>
              <a:rPr lang="en-US" b="1" dirty="0" smtClean="0">
                <a:ln/>
                <a:solidFill>
                  <a:schemeClr val="accent5">
                    <a:tint val="50000"/>
                    <a:satMod val="180000"/>
                  </a:schemeClr>
                </a:solidFill>
              </a:rPr>
              <a:t>Were written in A.D 1400</a:t>
            </a:r>
            <a:endParaRPr lang="en-US" b="1" dirty="0">
              <a:ln/>
              <a:solidFill>
                <a:schemeClr val="accent5">
                  <a:tint val="50000"/>
                  <a:satMod val="180000"/>
                </a:schemeClr>
              </a:solidFill>
            </a:endParaRPr>
          </a:p>
        </p:txBody>
      </p:sp>
      <p:sp>
        <p:nvSpPr>
          <p:cNvPr id="4" name="Action Button: Home 3">
            <a:hlinkClick r:id="rId2" action="ppaction://hlinksldjump" highlightClick="1"/>
          </p:cNvPr>
          <p:cNvSpPr/>
          <p:nvPr/>
        </p:nvSpPr>
        <p:spPr>
          <a:xfrm>
            <a:off x="0" y="2160073"/>
            <a:ext cx="9144000" cy="4811493"/>
          </a:xfrm>
          <a:prstGeom prst="actionButtonHom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83960" y="604838"/>
            <a:ext cx="2169160" cy="233140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en-US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How Did You Know What Social Class You Belong To?!?</a:t>
            </a:r>
            <a:endParaRPr lang="en-US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scene3d>
              <a:camera prst="orthographicFront"/>
              <a:lightRig rig="flat" dir="tl"/>
            </a:scene3d>
            <a:sp3d contourW="19050" prstMaterial="clear">
              <a:bevelT w="50800" h="50800"/>
              <a:contourClr>
                <a:schemeClr val="accent5">
                  <a:tint val="70000"/>
                  <a:satMod val="180000"/>
                  <a:alpha val="70000"/>
                </a:schemeClr>
              </a:contourClr>
            </a:sp3d>
          </a:bodyPr>
          <a:lstStyle/>
          <a:p>
            <a:r>
              <a:rPr lang="en-US" b="1" dirty="0" smtClean="0">
                <a:ln/>
                <a:solidFill>
                  <a:schemeClr val="accent5">
                    <a:tint val="50000"/>
                    <a:satMod val="180000"/>
                  </a:schemeClr>
                </a:solidFill>
              </a:rPr>
              <a:t>By your caste</a:t>
            </a:r>
            <a:endParaRPr lang="en-US" b="1" dirty="0">
              <a:ln/>
              <a:solidFill>
                <a:schemeClr val="accent5">
                  <a:tint val="50000"/>
                  <a:satMod val="180000"/>
                </a:schemeClr>
              </a:solidFill>
            </a:endParaRPr>
          </a:p>
        </p:txBody>
      </p:sp>
      <p:sp>
        <p:nvSpPr>
          <p:cNvPr id="4" name="Action Button: Home 3">
            <a:hlinkClick r:id="rId2" action="ppaction://hlinksldjump" highlightClick="1"/>
          </p:cNvPr>
          <p:cNvSpPr/>
          <p:nvPr/>
        </p:nvSpPr>
        <p:spPr>
          <a:xfrm>
            <a:off x="329084" y="4394312"/>
            <a:ext cx="5154292" cy="1919035"/>
          </a:xfrm>
          <a:prstGeom prst="actionButtonHom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50560" y="1562212"/>
            <a:ext cx="2794000" cy="28321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34410" y="2636520"/>
            <a:ext cx="1485900" cy="1625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en-US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How Many Classes Were Developed?!</a:t>
            </a:r>
            <a:endParaRPr lang="en-US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scene3d>
              <a:camera prst="orthographicFront"/>
              <a:lightRig rig="flat" dir="tl"/>
            </a:scene3d>
            <a:sp3d contourW="19050" prstMaterial="clear">
              <a:bevelT w="50800" h="50800"/>
              <a:contourClr>
                <a:schemeClr val="accent5">
                  <a:tint val="70000"/>
                  <a:satMod val="180000"/>
                  <a:alpha val="70000"/>
                </a:schemeClr>
              </a:contourClr>
            </a:sp3d>
          </a:bodyPr>
          <a:lstStyle/>
          <a:p>
            <a:r>
              <a:rPr lang="en-US" b="1" dirty="0" smtClean="0">
                <a:ln/>
                <a:solidFill>
                  <a:schemeClr val="accent5">
                    <a:tint val="50000"/>
                    <a:satMod val="180000"/>
                  </a:schemeClr>
                </a:solidFill>
              </a:rPr>
              <a:t>4 </a:t>
            </a:r>
          </a:p>
          <a:p>
            <a:r>
              <a:rPr lang="en-US" b="1" dirty="0" smtClean="0">
                <a:ln/>
                <a:solidFill>
                  <a:schemeClr val="accent5">
                    <a:tint val="50000"/>
                    <a:satMod val="180000"/>
                  </a:schemeClr>
                </a:solidFill>
              </a:rPr>
              <a:t>Brahmin- Hindu priest</a:t>
            </a:r>
          </a:p>
          <a:p>
            <a:r>
              <a:rPr lang="en-US" b="1" dirty="0" smtClean="0">
                <a:ln/>
                <a:solidFill>
                  <a:schemeClr val="accent5">
                    <a:tint val="50000"/>
                    <a:satMod val="180000"/>
                  </a:schemeClr>
                </a:solidFill>
              </a:rPr>
              <a:t>Kshatriya-warriors and rulers</a:t>
            </a:r>
          </a:p>
          <a:p>
            <a:r>
              <a:rPr lang="en-US" b="1" dirty="0" smtClean="0">
                <a:ln/>
                <a:solidFill>
                  <a:schemeClr val="accent5">
                    <a:tint val="50000"/>
                    <a:satMod val="180000"/>
                  </a:schemeClr>
                </a:solidFill>
              </a:rPr>
              <a:t>Vaisya-landowners,merchants,artsans</a:t>
            </a:r>
          </a:p>
          <a:p>
            <a:r>
              <a:rPr lang="en-US" b="1" dirty="0" smtClean="0">
                <a:ln/>
                <a:solidFill>
                  <a:schemeClr val="accent5">
                    <a:tint val="50000"/>
                    <a:satMod val="180000"/>
                  </a:schemeClr>
                </a:solidFill>
              </a:rPr>
              <a:t>Sudra-servents and workers</a:t>
            </a:r>
            <a:endParaRPr lang="en-US" b="1" dirty="0">
              <a:ln/>
              <a:solidFill>
                <a:schemeClr val="accent5">
                  <a:tint val="50000"/>
                  <a:satMod val="180000"/>
                </a:schemeClr>
              </a:solidFill>
            </a:endParaRPr>
          </a:p>
        </p:txBody>
      </p:sp>
      <p:sp>
        <p:nvSpPr>
          <p:cNvPr id="4" name="Action Button: Home 3">
            <a:hlinkClick r:id="rId2" action="ppaction://hlinksldjump" highlightClick="1"/>
          </p:cNvPr>
          <p:cNvSpPr/>
          <p:nvPr/>
        </p:nvSpPr>
        <p:spPr>
          <a:xfrm>
            <a:off x="2405435" y="4997662"/>
            <a:ext cx="1724277" cy="1626658"/>
          </a:xfrm>
          <a:prstGeom prst="actionButtonHom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04460" y="1600200"/>
            <a:ext cx="1155700" cy="11938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32880" y="2294731"/>
            <a:ext cx="1625600" cy="99853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382000" y="2979738"/>
            <a:ext cx="762000" cy="1167024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360160" y="4146762"/>
            <a:ext cx="1625600" cy="10541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43335" y="1066800"/>
            <a:ext cx="1308100" cy="104108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en-US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Who Migrated From Central Asia &amp; Took Over The Indus River Valley Civilization</a:t>
            </a:r>
            <a:endParaRPr lang="en-US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scene3d>
              <a:camera prst="orthographicFront"/>
              <a:lightRig rig="flat" dir="tl"/>
            </a:scene3d>
            <a:sp3d contourW="19050" prstMaterial="clear">
              <a:bevelT w="50800" h="50800"/>
              <a:contourClr>
                <a:schemeClr val="accent5">
                  <a:tint val="70000"/>
                  <a:satMod val="180000"/>
                  <a:alpha val="70000"/>
                </a:schemeClr>
              </a:contourClr>
            </a:sp3d>
          </a:bodyPr>
          <a:lstStyle/>
          <a:p>
            <a:r>
              <a:rPr lang="en-US" b="1" dirty="0" smtClean="0">
                <a:ln/>
                <a:solidFill>
                  <a:schemeClr val="accent5">
                    <a:tint val="50000"/>
                    <a:satMod val="180000"/>
                  </a:schemeClr>
                </a:solidFill>
              </a:rPr>
              <a:t> The Aryans</a:t>
            </a:r>
            <a:endParaRPr lang="en-US" b="1" dirty="0">
              <a:ln/>
              <a:solidFill>
                <a:schemeClr val="accent5">
                  <a:tint val="50000"/>
                  <a:satMod val="180000"/>
                </a:schemeClr>
              </a:solidFill>
            </a:endParaRPr>
          </a:p>
        </p:txBody>
      </p:sp>
      <p:sp>
        <p:nvSpPr>
          <p:cNvPr id="4" name="Action Button: Home 3">
            <a:hlinkClick r:id="rId2" action="ppaction://hlinksldjump" highlightClick="1"/>
          </p:cNvPr>
          <p:cNvSpPr/>
          <p:nvPr/>
        </p:nvSpPr>
        <p:spPr>
          <a:xfrm>
            <a:off x="188536" y="3390758"/>
            <a:ext cx="6720973" cy="3467242"/>
          </a:xfrm>
          <a:prstGeom prst="actionButtonHom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09509" y="1859280"/>
            <a:ext cx="2103120" cy="210312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88740" y="1765158"/>
            <a:ext cx="1041400" cy="1625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en-US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What Major Public Building Did Mohenjo-Daro Have?!?</a:t>
            </a:r>
            <a:endParaRPr lang="en-US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scene3d>
              <a:camera prst="orthographicFront"/>
              <a:lightRig rig="flat" dir="tl"/>
            </a:scene3d>
            <a:sp3d contourW="19050" prstMaterial="clear">
              <a:bevelT w="50800" h="50800"/>
              <a:contourClr>
                <a:schemeClr val="accent5">
                  <a:tint val="70000"/>
                  <a:satMod val="180000"/>
                  <a:alpha val="70000"/>
                </a:schemeClr>
              </a:contourClr>
            </a:sp3d>
          </a:bodyPr>
          <a:lstStyle/>
          <a:p>
            <a:r>
              <a:rPr lang="en-US" b="1" dirty="0" smtClean="0">
                <a:ln/>
                <a:solidFill>
                  <a:schemeClr val="accent5">
                    <a:tint val="50000"/>
                    <a:satMod val="180000"/>
                  </a:schemeClr>
                </a:solidFill>
              </a:rPr>
              <a:t>Temple</a:t>
            </a:r>
            <a:endParaRPr lang="en-US" b="1" dirty="0">
              <a:ln/>
              <a:solidFill>
                <a:schemeClr val="accent5">
                  <a:tint val="50000"/>
                  <a:satMod val="180000"/>
                </a:schemeClr>
              </a:solidFill>
            </a:endParaRPr>
          </a:p>
        </p:txBody>
      </p:sp>
      <p:sp>
        <p:nvSpPr>
          <p:cNvPr id="4" name="Action Button: Home 3">
            <a:hlinkClick r:id="rId2" action="ppaction://hlinksldjump" highlightClick="1"/>
          </p:cNvPr>
          <p:cNvSpPr/>
          <p:nvPr/>
        </p:nvSpPr>
        <p:spPr>
          <a:xfrm>
            <a:off x="270452" y="3321177"/>
            <a:ext cx="3234748" cy="2804986"/>
          </a:xfrm>
          <a:prstGeom prst="actionButtonHom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23280" y="1600200"/>
            <a:ext cx="2763520" cy="320036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en-US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What Barrier Enclosed Mohenjo-Daro?!?</a:t>
            </a:r>
            <a:endParaRPr lang="en-US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scene3d>
              <a:camera prst="orthographicFront"/>
              <a:lightRig rig="flat" dir="tl"/>
            </a:scene3d>
            <a:sp3d contourW="19050" prstMaterial="clear">
              <a:bevelT w="50800" h="50800"/>
              <a:contourClr>
                <a:schemeClr val="accent5">
                  <a:tint val="70000"/>
                  <a:satMod val="180000"/>
                  <a:alpha val="70000"/>
                </a:schemeClr>
              </a:contourClr>
            </a:sp3d>
          </a:bodyPr>
          <a:lstStyle/>
          <a:p>
            <a:r>
              <a:rPr lang="en-US" b="1" dirty="0" smtClean="0">
                <a:ln/>
                <a:solidFill>
                  <a:schemeClr val="accent5">
                    <a:tint val="50000"/>
                    <a:satMod val="180000"/>
                  </a:schemeClr>
                </a:solidFill>
              </a:rPr>
              <a:t>A city wall</a:t>
            </a:r>
            <a:endParaRPr lang="en-US" b="1" dirty="0">
              <a:ln/>
              <a:solidFill>
                <a:schemeClr val="accent5">
                  <a:tint val="50000"/>
                  <a:satMod val="180000"/>
                </a:schemeClr>
              </a:solidFill>
            </a:endParaRPr>
          </a:p>
        </p:txBody>
      </p:sp>
      <p:sp>
        <p:nvSpPr>
          <p:cNvPr id="4" name="Action Button: Home 3">
            <a:hlinkClick r:id="rId2" action="ppaction://hlinksldjump" highlightClick="1"/>
          </p:cNvPr>
          <p:cNvSpPr/>
          <p:nvPr/>
        </p:nvSpPr>
        <p:spPr>
          <a:xfrm>
            <a:off x="3631434" y="1815897"/>
            <a:ext cx="2332485" cy="2103323"/>
          </a:xfrm>
          <a:prstGeom prst="actionButtonHom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3840" y="4411663"/>
            <a:ext cx="8686800" cy="17145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en-US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Why Did Farmers Move To The Indus River Valley??</a:t>
            </a:r>
            <a:endParaRPr lang="en-US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scene3d>
              <a:camera prst="orthographicFront"/>
              <a:lightRig rig="flat" dir="tl"/>
            </a:scene3d>
            <a:sp3d contourW="19050" prstMaterial="clear">
              <a:bevelT w="50800" h="50800"/>
              <a:contourClr>
                <a:schemeClr val="accent5">
                  <a:tint val="70000"/>
                  <a:satMod val="180000"/>
                  <a:alpha val="70000"/>
                </a:schemeClr>
              </a:contourClr>
            </a:sp3d>
          </a:bodyPr>
          <a:lstStyle/>
          <a:p>
            <a:r>
              <a:rPr lang="en-US" b="1" dirty="0" smtClean="0">
                <a:ln/>
                <a:solidFill>
                  <a:schemeClr val="accent5">
                    <a:tint val="50000"/>
                    <a:satMod val="180000"/>
                  </a:schemeClr>
                </a:solidFill>
              </a:rPr>
              <a:t>Because the floods made rich soil</a:t>
            </a:r>
            <a:endParaRPr lang="en-US" b="1" dirty="0">
              <a:ln/>
              <a:solidFill>
                <a:schemeClr val="accent5">
                  <a:tint val="50000"/>
                  <a:satMod val="180000"/>
                </a:schemeClr>
              </a:solidFill>
            </a:endParaRPr>
          </a:p>
        </p:txBody>
      </p:sp>
      <p:sp>
        <p:nvSpPr>
          <p:cNvPr id="4" name="Action Button: Home 3">
            <a:hlinkClick r:id="rId2" action="ppaction://hlinksldjump" highlightClick="1"/>
          </p:cNvPr>
          <p:cNvSpPr/>
          <p:nvPr/>
        </p:nvSpPr>
        <p:spPr>
          <a:xfrm>
            <a:off x="2578091" y="2205269"/>
            <a:ext cx="3457825" cy="3667211"/>
          </a:xfrm>
          <a:prstGeom prst="actionButtonHom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29780" y="3190240"/>
            <a:ext cx="1346200" cy="16256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" y="2336799"/>
            <a:ext cx="1653540" cy="197806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en-US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What Year Did Farming Begin In Western India??</a:t>
            </a:r>
            <a:endParaRPr lang="en-US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scene3d>
              <a:camera prst="orthographicFront"/>
              <a:lightRig rig="flat" dir="tl"/>
            </a:scene3d>
            <a:sp3d contourW="19050" prstMaterial="clear">
              <a:bevelT w="50800" h="50800"/>
              <a:contourClr>
                <a:schemeClr val="accent5">
                  <a:tint val="70000"/>
                  <a:satMod val="180000"/>
                  <a:alpha val="70000"/>
                </a:schemeClr>
              </a:contourClr>
            </a:sp3d>
          </a:bodyPr>
          <a:lstStyle/>
          <a:p>
            <a:pPr>
              <a:buClr>
                <a:schemeClr val="tx1"/>
              </a:buClr>
            </a:pPr>
            <a:r>
              <a:rPr lang="en-US" b="1" dirty="0" smtClean="0">
                <a:ln/>
                <a:solidFill>
                  <a:schemeClr val="accent5">
                    <a:tint val="50000"/>
                    <a:satMod val="180000"/>
                  </a:schemeClr>
                </a:solidFill>
              </a:rPr>
              <a:t>6000 B.C</a:t>
            </a:r>
            <a:endParaRPr lang="en-US" b="1" dirty="0">
              <a:ln/>
              <a:solidFill>
                <a:schemeClr val="accent5">
                  <a:tint val="50000"/>
                  <a:satMod val="180000"/>
                </a:schemeClr>
              </a:solidFill>
            </a:endParaRPr>
          </a:p>
        </p:txBody>
      </p:sp>
      <p:sp>
        <p:nvSpPr>
          <p:cNvPr id="4" name="Action Button: Home 3">
            <a:hlinkClick r:id="rId2" action="ppaction://hlinksldjump" highlightClick="1"/>
          </p:cNvPr>
          <p:cNvSpPr/>
          <p:nvPr/>
        </p:nvSpPr>
        <p:spPr>
          <a:xfrm>
            <a:off x="4974042" y="2061726"/>
            <a:ext cx="3052358" cy="2408674"/>
          </a:xfrm>
          <a:prstGeom prst="actionButtonHom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33654" y="2493268"/>
            <a:ext cx="2096770" cy="1786137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relaxedInset"/>
            <a:bevelB w="152400" h="50800" prst="softRound"/>
          </a:sp3d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69414" y="5541963"/>
            <a:ext cx="1714500" cy="1168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.</a:t>
            </a:r>
            <a:endParaRPr lang="en-US" dirty="0"/>
          </a:p>
        </p:txBody>
      </p:sp>
      <p:pic>
        <p:nvPicPr>
          <p:cNvPr id="5" name="Picture 4" descr="000803_1090_6815_v__v.thm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9551" y="131570"/>
            <a:ext cx="1308100" cy="1625600"/>
          </a:xfrm>
          <a:prstGeom prst="rect">
            <a:avLst/>
          </a:prstGeom>
        </p:spPr>
      </p:pic>
      <p:pic>
        <p:nvPicPr>
          <p:cNvPr id="6" name="Picture 5" descr="00g.thb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81186" y="2066924"/>
            <a:ext cx="2775164" cy="2775164"/>
          </a:xfrm>
          <a:prstGeom prst="rect">
            <a:avLst/>
          </a:prstGeom>
        </p:spPr>
      </p:pic>
      <p:pic>
        <p:nvPicPr>
          <p:cNvPr id="7" name="Picture 6" descr="000803_1077_2951_v__v.thm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44688" y="5376863"/>
            <a:ext cx="1625600" cy="1485900"/>
          </a:xfrm>
          <a:prstGeom prst="rect">
            <a:avLst/>
          </a:prstGeom>
        </p:spPr>
      </p:pic>
      <p:pic>
        <p:nvPicPr>
          <p:cNvPr id="8" name="Picture 7" descr="misc_019.thm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2568575"/>
            <a:ext cx="1498600" cy="1625600"/>
          </a:xfrm>
          <a:prstGeom prst="rect">
            <a:avLst/>
          </a:prstGeom>
        </p:spPr>
      </p:pic>
      <p:pic>
        <p:nvPicPr>
          <p:cNvPr id="9" name="Picture 8" descr="000803_1057_0965_v__v.thm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097715" y="131570"/>
            <a:ext cx="1054100" cy="1625600"/>
          </a:xfrm>
          <a:prstGeom prst="rect">
            <a:avLst/>
          </a:prstGeom>
        </p:spPr>
      </p:pic>
      <p:pic>
        <p:nvPicPr>
          <p:cNvPr id="10" name="Picture 9" descr="1001629712.thm.jp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525012" y="3751263"/>
            <a:ext cx="1562100" cy="1625600"/>
          </a:xfrm>
          <a:prstGeom prst="rect">
            <a:avLst/>
          </a:prstGeom>
        </p:spPr>
      </p:pic>
      <p:pic>
        <p:nvPicPr>
          <p:cNvPr id="11" name="Picture 10" descr="four.thm.gif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326188" y="3127588"/>
            <a:ext cx="1206500" cy="1714500"/>
          </a:xfrm>
          <a:prstGeom prst="rect">
            <a:avLst/>
          </a:prstGeom>
        </p:spPr>
      </p:pic>
      <p:pic>
        <p:nvPicPr>
          <p:cNvPr id="12" name="Picture 11" descr="000803_1060_1042_v__v.thm.jpg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518400" y="2225321"/>
            <a:ext cx="1625600" cy="1600200"/>
          </a:xfrm>
          <a:prstGeom prst="rect">
            <a:avLst/>
          </a:prstGeom>
        </p:spPr>
      </p:pic>
      <p:pic>
        <p:nvPicPr>
          <p:cNvPr id="13" name="Picture 12" descr="000803_1060_4898_v__v.thb.jpg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145088" y="4842088"/>
            <a:ext cx="2387600" cy="1960349"/>
          </a:xfrm>
          <a:prstGeom prst="rect">
            <a:avLst/>
          </a:prstGeom>
        </p:spPr>
      </p:pic>
      <p:pic>
        <p:nvPicPr>
          <p:cNvPr id="14" name="Picture 13" descr="01b.thm.gif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5607050" y="0"/>
            <a:ext cx="1346200" cy="1714500"/>
          </a:xfrm>
          <a:prstGeom prst="rect">
            <a:avLst/>
          </a:prstGeom>
        </p:spPr>
      </p:pic>
      <p:pic>
        <p:nvPicPr>
          <p:cNvPr id="17" name="Picture 16" descr="000803_1052_6801_v__v.thm.jpg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8115300" y="4579938"/>
            <a:ext cx="812800" cy="1625600"/>
          </a:xfrm>
          <a:prstGeom prst="rect">
            <a:avLst/>
          </a:prstGeom>
        </p:spPr>
      </p:pic>
      <p:pic>
        <p:nvPicPr>
          <p:cNvPr id="27" name="Content Placeholder 26" descr="000803_1078_8752_v__v.thb-1.jpg"/>
          <p:cNvPicPr>
            <a:picLocks noGrp="1" noChangeAspect="1"/>
          </p:cNvPicPr>
          <p:nvPr>
            <p:ph idx="1"/>
          </p:nvPr>
        </p:nvPicPr>
        <p:blipFill>
          <a:blip r:embed="rId13"/>
          <a:srcRect l="-36500" r="-36500"/>
          <a:stretch>
            <a:fillRect/>
          </a:stretch>
        </p:blipFill>
        <p:spPr>
          <a:xfrm>
            <a:off x="3715063" y="2111021"/>
            <a:ext cx="2437773" cy="1714500"/>
          </a:xfrm>
        </p:spPr>
      </p:pic>
      <p:pic>
        <p:nvPicPr>
          <p:cNvPr id="25" name="Picture 24" descr="000803_1089_0995_v__v.thm.jpg"/>
          <p:cNvPicPr>
            <a:picLocks noChangeAspect="1"/>
          </p:cNvPicPr>
          <p:nvPr/>
        </p:nvPicPr>
        <p:blipFill>
          <a:blip r:embed="rId1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045325" y="-127000"/>
            <a:ext cx="1612900" cy="1625600"/>
          </a:xfrm>
          <a:prstGeom prst="rect">
            <a:avLst/>
          </a:prstGeom>
        </p:spPr>
      </p:pic>
      <p:pic>
        <p:nvPicPr>
          <p:cNvPr id="26" name="Picture 25" descr="000803_1085_4272_v__v.thm.jpg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3570288" y="300038"/>
            <a:ext cx="1574800" cy="1625600"/>
          </a:xfrm>
          <a:prstGeom prst="rect">
            <a:avLst/>
          </a:prstGeom>
        </p:spPr>
      </p:pic>
      <p:pic>
        <p:nvPicPr>
          <p:cNvPr id="28" name="Picture 27" descr="000803_1063_6260_v__v.thm.jpg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5907088" y="1757170"/>
            <a:ext cx="1625600" cy="977900"/>
          </a:xfrm>
          <a:prstGeom prst="rect">
            <a:avLst/>
          </a:prstGeom>
        </p:spPr>
      </p:pic>
      <p:pic>
        <p:nvPicPr>
          <p:cNvPr id="29" name="Picture 28" descr="000803_1055_7722_v__v.thb.jpg"/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193835" y="4842089"/>
            <a:ext cx="1592053" cy="1709264"/>
          </a:xfrm>
          <a:prstGeom prst="rect">
            <a:avLst/>
          </a:prstGeom>
        </p:spPr>
      </p:pic>
      <p:sp>
        <p:nvSpPr>
          <p:cNvPr id="30" name="Action Button: Custom 29">
            <a:hlinkClick r:id="rId18" action="ppaction://hlinksldjump" highlightClick="1"/>
          </p:cNvPr>
          <p:cNvSpPr/>
          <p:nvPr/>
        </p:nvSpPr>
        <p:spPr>
          <a:xfrm>
            <a:off x="457200" y="88900"/>
            <a:ext cx="1308100" cy="1625600"/>
          </a:xfrm>
          <a:prstGeom prst="actionButtonBlank">
            <a:avLst/>
          </a:prstGeom>
          <a:solidFill>
            <a:schemeClr val="bg1">
              <a:alpha val="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1" name="Action Button: Custom 30">
            <a:hlinkClick r:id="rId19" action="ppaction://hlinksldjump" highlightClick="1"/>
          </p:cNvPr>
          <p:cNvSpPr/>
          <p:nvPr/>
        </p:nvSpPr>
        <p:spPr>
          <a:xfrm>
            <a:off x="2097715" y="131570"/>
            <a:ext cx="1054100" cy="1625600"/>
          </a:xfrm>
          <a:prstGeom prst="actionButtonBlank">
            <a:avLst/>
          </a:prstGeom>
          <a:solidFill>
            <a:schemeClr val="bg2">
              <a:alpha val="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2" name="Action Button: Custom 31">
            <a:hlinkClick r:id="rId20" action="ppaction://hlinksldjump" highlightClick="1"/>
          </p:cNvPr>
          <p:cNvSpPr/>
          <p:nvPr/>
        </p:nvSpPr>
        <p:spPr>
          <a:xfrm>
            <a:off x="3570288" y="300038"/>
            <a:ext cx="1574799" cy="1625600"/>
          </a:xfrm>
          <a:prstGeom prst="actionButtonBlank">
            <a:avLst/>
          </a:prstGeom>
          <a:solidFill>
            <a:schemeClr val="bg2">
              <a:lumMod val="75000"/>
              <a:alpha val="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3" name="Action Button: Custom 32">
            <a:hlinkClick r:id="rId21" action="ppaction://hlinksldjump" highlightClick="1"/>
          </p:cNvPr>
          <p:cNvSpPr/>
          <p:nvPr/>
        </p:nvSpPr>
        <p:spPr>
          <a:xfrm>
            <a:off x="5607050" y="0"/>
            <a:ext cx="1346200" cy="1714500"/>
          </a:xfrm>
          <a:prstGeom prst="actionButtonBlank">
            <a:avLst/>
          </a:prstGeom>
          <a:solidFill>
            <a:schemeClr val="accent2">
              <a:lumMod val="20000"/>
              <a:lumOff val="80000"/>
              <a:alpha val="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4" name="Action Button: Custom 33">
            <a:hlinkClick r:id="rId22" action="ppaction://hlinksldjump" highlightClick="1"/>
          </p:cNvPr>
          <p:cNvSpPr/>
          <p:nvPr/>
        </p:nvSpPr>
        <p:spPr>
          <a:xfrm>
            <a:off x="7212300" y="0"/>
            <a:ext cx="1474500" cy="1417638"/>
          </a:xfrm>
          <a:prstGeom prst="actionButtonBlank">
            <a:avLst/>
          </a:prstGeom>
          <a:solidFill>
            <a:schemeClr val="accent6">
              <a:alpha val="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5" name="Action Button: Custom 34">
            <a:hlinkClick r:id="rId23" action="ppaction://hlinksldjump" highlightClick="1"/>
          </p:cNvPr>
          <p:cNvSpPr/>
          <p:nvPr/>
        </p:nvSpPr>
        <p:spPr>
          <a:xfrm>
            <a:off x="193835" y="2568575"/>
            <a:ext cx="1187351" cy="1625600"/>
          </a:xfrm>
          <a:prstGeom prst="actionButtonBlank">
            <a:avLst/>
          </a:prstGeom>
          <a:solidFill>
            <a:schemeClr val="accent4">
              <a:lumMod val="75000"/>
              <a:alpha val="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6" name="Action Button: Custom 35">
            <a:hlinkClick r:id="rId24" action="ppaction://hlinksldjump" highlightClick="1"/>
          </p:cNvPr>
          <p:cNvSpPr/>
          <p:nvPr/>
        </p:nvSpPr>
        <p:spPr>
          <a:xfrm>
            <a:off x="1498600" y="2373299"/>
            <a:ext cx="2026412" cy="2206639"/>
          </a:xfrm>
          <a:prstGeom prst="actionButtonBlank">
            <a:avLst/>
          </a:prstGeom>
          <a:solidFill>
            <a:schemeClr val="accent2">
              <a:lumMod val="50000"/>
              <a:alpha val="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7" name="Action Button: Custom 36">
            <a:hlinkClick r:id="rId25" action="ppaction://hlinksldjump" highlightClick="1"/>
          </p:cNvPr>
          <p:cNvSpPr/>
          <p:nvPr/>
        </p:nvSpPr>
        <p:spPr>
          <a:xfrm>
            <a:off x="4156350" y="2225321"/>
            <a:ext cx="1450700" cy="1600200"/>
          </a:xfrm>
          <a:prstGeom prst="actionButtonBlank">
            <a:avLst/>
          </a:prstGeom>
          <a:solidFill>
            <a:schemeClr val="accent4">
              <a:lumMod val="60000"/>
              <a:lumOff val="40000"/>
              <a:alpha val="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8" name="Action Button: Custom 37">
            <a:hlinkClick r:id="rId26" action="ppaction://hlinksldjump" highlightClick="1"/>
          </p:cNvPr>
          <p:cNvSpPr/>
          <p:nvPr/>
        </p:nvSpPr>
        <p:spPr>
          <a:xfrm>
            <a:off x="193836" y="4969095"/>
            <a:ext cx="1453816" cy="1582258"/>
          </a:xfrm>
          <a:prstGeom prst="actionButtonBlank">
            <a:avLst/>
          </a:prstGeom>
          <a:solidFill>
            <a:schemeClr val="accent4">
              <a:lumMod val="75000"/>
              <a:alpha val="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0" name="Action Button: Custom 39">
            <a:hlinkClick r:id="rId27" action="ppaction://hlinksldjump" highlightClick="1"/>
          </p:cNvPr>
          <p:cNvSpPr/>
          <p:nvPr/>
        </p:nvSpPr>
        <p:spPr>
          <a:xfrm>
            <a:off x="7532688" y="2225321"/>
            <a:ext cx="1611312" cy="1600200"/>
          </a:xfrm>
          <a:prstGeom prst="actionButtonBlank">
            <a:avLst/>
          </a:prstGeom>
          <a:solidFill>
            <a:schemeClr val="accent5">
              <a:lumMod val="60000"/>
              <a:lumOff val="40000"/>
              <a:alpha val="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1" name="Action Button: Custom 40">
            <a:hlinkClick r:id="rId27" action="ppaction://hlinksldjump" highlightClick="1"/>
          </p:cNvPr>
          <p:cNvSpPr/>
          <p:nvPr/>
        </p:nvSpPr>
        <p:spPr>
          <a:xfrm>
            <a:off x="5145088" y="4969095"/>
            <a:ext cx="2373312" cy="1833342"/>
          </a:xfrm>
          <a:prstGeom prst="actionButtonBlank">
            <a:avLst/>
          </a:prstGeom>
          <a:solidFill>
            <a:schemeClr val="accent2">
              <a:lumMod val="40000"/>
              <a:lumOff val="60000"/>
              <a:alpha val="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2" name="Action Button: Custom 41">
            <a:hlinkClick r:id="rId28" action="ppaction://hlinksldjump" highlightClick="1"/>
          </p:cNvPr>
          <p:cNvSpPr/>
          <p:nvPr/>
        </p:nvSpPr>
        <p:spPr>
          <a:xfrm>
            <a:off x="6326188" y="3127588"/>
            <a:ext cx="1192212" cy="1714500"/>
          </a:xfrm>
          <a:prstGeom prst="actionButtonBlank">
            <a:avLst/>
          </a:prstGeom>
          <a:solidFill>
            <a:schemeClr val="accent2">
              <a:lumMod val="60000"/>
              <a:lumOff val="40000"/>
              <a:alpha val="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3" name="Action Button: Custom 42">
            <a:hlinkClick r:id="rId29" action="ppaction://hlinksldjump" highlightClick="1"/>
          </p:cNvPr>
          <p:cNvSpPr/>
          <p:nvPr/>
        </p:nvSpPr>
        <p:spPr>
          <a:xfrm>
            <a:off x="3570288" y="3825521"/>
            <a:ext cx="1516824" cy="1551342"/>
          </a:xfrm>
          <a:prstGeom prst="actionButtonBlank">
            <a:avLst/>
          </a:prstGeom>
          <a:solidFill>
            <a:schemeClr val="accent5">
              <a:lumMod val="75000"/>
              <a:alpha val="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4" name="Action Button: Custom 43">
            <a:hlinkClick r:id="rId30" action="ppaction://hlinksldjump" highlightClick="1"/>
          </p:cNvPr>
          <p:cNvSpPr/>
          <p:nvPr/>
        </p:nvSpPr>
        <p:spPr>
          <a:xfrm>
            <a:off x="8115300" y="4579938"/>
            <a:ext cx="812800" cy="1625600"/>
          </a:xfrm>
          <a:prstGeom prst="actionButtonBlank">
            <a:avLst/>
          </a:prstGeom>
          <a:solidFill>
            <a:schemeClr val="accent4">
              <a:lumMod val="40000"/>
              <a:lumOff val="60000"/>
              <a:alpha val="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5" name="Action Button: Custom 44">
            <a:hlinkClick r:id="rId31" action="ppaction://hlinksldjump" highlightClick="1"/>
          </p:cNvPr>
          <p:cNvSpPr/>
          <p:nvPr/>
        </p:nvSpPr>
        <p:spPr>
          <a:xfrm>
            <a:off x="5907088" y="1925638"/>
            <a:ext cx="1611312" cy="809432"/>
          </a:xfrm>
          <a:prstGeom prst="actionButtonBlank">
            <a:avLst/>
          </a:prstGeom>
          <a:solidFill>
            <a:schemeClr val="accent3">
              <a:lumMod val="50000"/>
              <a:alpha val="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7" name="Action Button: Custom 46">
            <a:hlinkClick r:id="rId32" action="ppaction://hlinksldjump" highlightClick="1"/>
          </p:cNvPr>
          <p:cNvSpPr/>
          <p:nvPr/>
        </p:nvSpPr>
        <p:spPr>
          <a:xfrm>
            <a:off x="1944689" y="5376863"/>
            <a:ext cx="1580324" cy="1485900"/>
          </a:xfrm>
          <a:prstGeom prst="actionButtonBlank">
            <a:avLst/>
          </a:prstGeom>
          <a:solidFill>
            <a:schemeClr val="bg1">
              <a:alpha val="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en-US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What Do Hindu’s Believe???</a:t>
            </a:r>
            <a:endParaRPr lang="en-US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scene3d>
              <a:camera prst="orthographicFront"/>
              <a:lightRig rig="flat" dir="tl"/>
            </a:scene3d>
            <a:sp3d contourW="19050" prstMaterial="clear">
              <a:bevelT w="50800" h="50800"/>
              <a:contourClr>
                <a:schemeClr val="accent5">
                  <a:tint val="70000"/>
                  <a:satMod val="180000"/>
                  <a:alpha val="70000"/>
                </a:schemeClr>
              </a:contourClr>
            </a:sp3d>
          </a:bodyPr>
          <a:lstStyle/>
          <a:p>
            <a:r>
              <a:rPr lang="en-US" b="1" dirty="0" smtClean="0">
                <a:ln/>
                <a:solidFill>
                  <a:schemeClr val="accent5">
                    <a:tint val="50000"/>
                    <a:satMod val="180000"/>
                  </a:schemeClr>
                </a:solidFill>
              </a:rPr>
              <a:t>You will die and be re-born </a:t>
            </a:r>
          </a:p>
          <a:p>
            <a:r>
              <a:rPr lang="en-US" b="1" dirty="0" smtClean="0">
                <a:ln/>
                <a:solidFill>
                  <a:schemeClr val="accent5">
                    <a:tint val="50000"/>
                    <a:satMod val="180000"/>
                  </a:schemeClr>
                </a:solidFill>
              </a:rPr>
              <a:t>Depending on your life ether being good or bad you might be re-born to a better life or a worse life</a:t>
            </a:r>
            <a:endParaRPr lang="en-US" b="1" dirty="0">
              <a:ln/>
              <a:solidFill>
                <a:schemeClr val="accent5">
                  <a:tint val="50000"/>
                  <a:satMod val="180000"/>
                </a:schemeClr>
              </a:solidFill>
            </a:endParaRPr>
          </a:p>
        </p:txBody>
      </p:sp>
      <p:sp>
        <p:nvSpPr>
          <p:cNvPr id="4" name="Action Button: Home 3">
            <a:hlinkClick r:id="rId2" action="ppaction://hlinksldjump" highlightClick="1"/>
          </p:cNvPr>
          <p:cNvSpPr/>
          <p:nvPr/>
        </p:nvSpPr>
        <p:spPr>
          <a:xfrm>
            <a:off x="927031" y="4542643"/>
            <a:ext cx="1715007" cy="1334981"/>
          </a:xfrm>
          <a:prstGeom prst="actionButtonHom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20640" y="3749040"/>
            <a:ext cx="2692400" cy="212858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en-US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Who Is Buddha ?!?</a:t>
            </a:r>
            <a:endParaRPr lang="en-US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scene3d>
              <a:camera prst="orthographicFront"/>
              <a:lightRig rig="flat" dir="tl"/>
            </a:scene3d>
            <a:sp3d contourW="19050" prstMaterial="clear">
              <a:bevelT w="50800" h="50800"/>
              <a:contourClr>
                <a:schemeClr val="accent5">
                  <a:tint val="70000"/>
                  <a:satMod val="180000"/>
                  <a:alpha val="70000"/>
                </a:schemeClr>
              </a:contourClr>
            </a:sp3d>
          </a:bodyPr>
          <a:lstStyle/>
          <a:p>
            <a:r>
              <a:rPr lang="en-US" b="1" dirty="0" smtClean="0">
                <a:ln/>
                <a:solidFill>
                  <a:schemeClr val="accent5">
                    <a:tint val="50000"/>
                    <a:satMod val="180000"/>
                  </a:schemeClr>
                </a:solidFill>
              </a:rPr>
              <a:t>His real name is Gautama </a:t>
            </a:r>
          </a:p>
          <a:p>
            <a:r>
              <a:rPr lang="en-US" b="1" dirty="0" smtClean="0">
                <a:ln/>
                <a:solidFill>
                  <a:schemeClr val="accent5">
                    <a:tint val="50000"/>
                    <a:satMod val="180000"/>
                  </a:schemeClr>
                </a:solidFill>
              </a:rPr>
              <a:t>He was called Buddha because he discovered Buddhism</a:t>
            </a:r>
          </a:p>
          <a:p>
            <a:r>
              <a:rPr lang="en-US" b="1" dirty="0" smtClean="0">
                <a:ln/>
                <a:solidFill>
                  <a:schemeClr val="accent5">
                    <a:tint val="50000"/>
                    <a:satMod val="180000"/>
                  </a:schemeClr>
                </a:solidFill>
              </a:rPr>
              <a:t>Also a prince </a:t>
            </a:r>
            <a:endParaRPr lang="en-US" b="1" dirty="0">
              <a:ln/>
              <a:solidFill>
                <a:schemeClr val="accent5">
                  <a:tint val="50000"/>
                  <a:satMod val="180000"/>
                </a:schemeClr>
              </a:solidFill>
            </a:endParaRPr>
          </a:p>
        </p:txBody>
      </p:sp>
      <p:sp>
        <p:nvSpPr>
          <p:cNvPr id="4" name="Action Button: Home 3">
            <a:hlinkClick r:id="rId2" action="ppaction://hlinksldjump" highlightClick="1"/>
          </p:cNvPr>
          <p:cNvSpPr/>
          <p:nvPr/>
        </p:nvSpPr>
        <p:spPr>
          <a:xfrm>
            <a:off x="4640119" y="3188759"/>
            <a:ext cx="4209241" cy="2623608"/>
          </a:xfrm>
          <a:prstGeom prst="actionButtonHom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7700" y="4053522"/>
            <a:ext cx="2410460" cy="252900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en-US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Suffering? </a:t>
            </a:r>
            <a:endParaRPr lang="en-US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scene3d>
              <a:camera prst="orthographicFront"/>
              <a:lightRig rig="flat" dir="tl"/>
            </a:scene3d>
            <a:sp3d contourW="19050" prstMaterial="clear">
              <a:bevelT w="50800" h="50800"/>
              <a:contourClr>
                <a:schemeClr val="accent5">
                  <a:tint val="70000"/>
                  <a:satMod val="180000"/>
                  <a:alpha val="70000"/>
                </a:schemeClr>
              </a:contourClr>
            </a:sp3d>
          </a:bodyPr>
          <a:lstStyle/>
          <a:p>
            <a:r>
              <a:rPr lang="en-US" b="1" dirty="0" smtClean="0">
                <a:ln/>
                <a:solidFill>
                  <a:schemeClr val="accent5">
                    <a:tint val="50000"/>
                    <a:satMod val="180000"/>
                  </a:schemeClr>
                </a:solidFill>
              </a:rPr>
              <a:t>Was caused by desire</a:t>
            </a:r>
            <a:endParaRPr lang="en-US" b="1" dirty="0">
              <a:ln/>
              <a:solidFill>
                <a:schemeClr val="accent5">
                  <a:tint val="50000"/>
                  <a:satMod val="180000"/>
                </a:schemeClr>
              </a:solidFill>
            </a:endParaRPr>
          </a:p>
        </p:txBody>
      </p:sp>
      <p:sp>
        <p:nvSpPr>
          <p:cNvPr id="4" name="Action Button: Home 3">
            <a:hlinkClick r:id="rId2" action="ppaction://hlinksldjump" highlightClick="1"/>
          </p:cNvPr>
          <p:cNvSpPr/>
          <p:nvPr/>
        </p:nvSpPr>
        <p:spPr>
          <a:xfrm>
            <a:off x="3901440" y="4714240"/>
            <a:ext cx="4785360" cy="1686560"/>
          </a:xfrm>
          <a:prstGeom prst="actionButtonHom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98640" y="962660"/>
            <a:ext cx="1625600" cy="212598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1029" y="3088640"/>
            <a:ext cx="2284651" cy="27330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en-US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What Did Priests Do??</a:t>
            </a:r>
            <a:endParaRPr lang="en-US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scene3d>
              <a:camera prst="orthographicFront"/>
              <a:lightRig rig="flat" dir="tl"/>
            </a:scene3d>
            <a:sp3d contourW="19050" prstMaterial="clear">
              <a:bevelT w="50800" h="50800"/>
              <a:contourClr>
                <a:schemeClr val="accent5">
                  <a:tint val="70000"/>
                  <a:satMod val="180000"/>
                  <a:alpha val="70000"/>
                </a:schemeClr>
              </a:contourClr>
            </a:sp3d>
          </a:bodyPr>
          <a:lstStyle/>
          <a:p>
            <a:r>
              <a:rPr lang="en-US" b="1" dirty="0" smtClean="0">
                <a:ln/>
                <a:solidFill>
                  <a:schemeClr val="accent5">
                    <a:tint val="50000"/>
                    <a:satMod val="180000"/>
                  </a:schemeClr>
                </a:solidFill>
              </a:rPr>
              <a:t>They sang </a:t>
            </a:r>
            <a:endParaRPr lang="en-US" b="1" dirty="0">
              <a:ln/>
              <a:solidFill>
                <a:schemeClr val="accent5">
                  <a:tint val="50000"/>
                  <a:satMod val="180000"/>
                </a:schemeClr>
              </a:solidFill>
            </a:endParaRPr>
          </a:p>
        </p:txBody>
      </p:sp>
      <p:sp>
        <p:nvSpPr>
          <p:cNvPr id="4" name="Action Button: Home 3">
            <a:hlinkClick r:id="rId2" action="ppaction://hlinksldjump" highlightClick="1"/>
          </p:cNvPr>
          <p:cNvSpPr/>
          <p:nvPr/>
        </p:nvSpPr>
        <p:spPr>
          <a:xfrm>
            <a:off x="3003580" y="1417638"/>
            <a:ext cx="5395319" cy="4877167"/>
          </a:xfrm>
          <a:prstGeom prst="actionButtonHom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575560"/>
            <a:ext cx="2377440" cy="2057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en-US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Hinduism!! </a:t>
            </a:r>
            <a:endParaRPr lang="en-US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scene3d>
              <a:camera prst="orthographicFront"/>
              <a:lightRig rig="flat" dir="tl"/>
            </a:scene3d>
            <a:sp3d contourW="19050" prstMaterial="clear">
              <a:bevelT w="50800" h="50800"/>
              <a:contourClr>
                <a:schemeClr val="accent5">
                  <a:tint val="70000"/>
                  <a:satMod val="180000"/>
                  <a:alpha val="70000"/>
                </a:schemeClr>
              </a:contourClr>
            </a:sp3d>
          </a:bodyPr>
          <a:lstStyle/>
          <a:p>
            <a:r>
              <a:rPr lang="en-US" b="1" dirty="0" smtClean="0">
                <a:ln/>
                <a:solidFill>
                  <a:schemeClr val="accent5">
                    <a:tint val="50000"/>
                    <a:satMod val="180000"/>
                  </a:schemeClr>
                </a:solidFill>
              </a:rPr>
              <a:t>Grew out of myths</a:t>
            </a:r>
            <a:endParaRPr lang="en-US" b="1" dirty="0">
              <a:ln/>
              <a:solidFill>
                <a:schemeClr val="accent5">
                  <a:tint val="50000"/>
                  <a:satMod val="180000"/>
                </a:schemeClr>
              </a:solidFill>
            </a:endParaRPr>
          </a:p>
        </p:txBody>
      </p:sp>
      <p:sp>
        <p:nvSpPr>
          <p:cNvPr id="4" name="Action Button: Home 3">
            <a:hlinkClick r:id="rId2" action="ppaction://hlinksldjump" highlightClick="1"/>
          </p:cNvPr>
          <p:cNvSpPr/>
          <p:nvPr/>
        </p:nvSpPr>
        <p:spPr>
          <a:xfrm>
            <a:off x="2632767" y="2475277"/>
            <a:ext cx="6054033" cy="4153273"/>
          </a:xfrm>
          <a:prstGeom prst="actionButtonHom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09360" y="609600"/>
            <a:ext cx="2133600" cy="171831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8930" y="2782570"/>
            <a:ext cx="1794510" cy="23177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en-US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What Is HYMNS??</a:t>
            </a:r>
            <a:endParaRPr lang="en-US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scene3d>
              <a:camera prst="orthographicFront"/>
              <a:lightRig rig="flat" dir="tl"/>
            </a:scene3d>
            <a:sp3d contourW="19050" prstMaterial="clear">
              <a:bevelT w="50800" h="50800"/>
              <a:contourClr>
                <a:schemeClr val="accent5">
                  <a:tint val="70000"/>
                  <a:satMod val="180000"/>
                  <a:alpha val="70000"/>
                </a:schemeClr>
              </a:contourClr>
            </a:sp3d>
          </a:bodyPr>
          <a:lstStyle/>
          <a:p>
            <a:r>
              <a:rPr lang="en-US" b="1" dirty="0" smtClean="0">
                <a:ln/>
                <a:solidFill>
                  <a:schemeClr val="accent5">
                    <a:tint val="50000"/>
                    <a:satMod val="180000"/>
                  </a:schemeClr>
                </a:solidFill>
              </a:rPr>
              <a:t>Religious songs</a:t>
            </a:r>
            <a:endParaRPr lang="en-US" b="1" dirty="0">
              <a:ln/>
              <a:solidFill>
                <a:schemeClr val="accent5">
                  <a:tint val="50000"/>
                  <a:satMod val="180000"/>
                </a:schemeClr>
              </a:solidFill>
            </a:endParaRPr>
          </a:p>
        </p:txBody>
      </p:sp>
      <p:sp>
        <p:nvSpPr>
          <p:cNvPr id="4" name="Action Button: Home 3">
            <a:hlinkClick r:id="rId2" action="ppaction://hlinksldjump" highlightClick="1"/>
          </p:cNvPr>
          <p:cNvSpPr/>
          <p:nvPr/>
        </p:nvSpPr>
        <p:spPr>
          <a:xfrm>
            <a:off x="6050952" y="1950720"/>
            <a:ext cx="2036407" cy="2618907"/>
          </a:xfrm>
          <a:prstGeom prst="actionButtonHom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70000" y="2283627"/>
            <a:ext cx="1803400" cy="2286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en-US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VEDA??</a:t>
            </a:r>
            <a:endParaRPr lang="en-US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scene3d>
              <a:camera prst="orthographicFront"/>
              <a:lightRig rig="flat" dir="tl"/>
            </a:scene3d>
            <a:sp3d contourW="19050" prstMaterial="clear">
              <a:bevelT w="50800" h="50800"/>
              <a:contourClr>
                <a:schemeClr val="accent5">
                  <a:tint val="70000"/>
                  <a:satMod val="180000"/>
                  <a:alpha val="70000"/>
                </a:schemeClr>
              </a:contourClr>
            </a:sp3d>
          </a:bodyPr>
          <a:lstStyle/>
          <a:p>
            <a:r>
              <a:rPr lang="en-US" b="1" dirty="0" smtClean="0">
                <a:ln/>
                <a:solidFill>
                  <a:schemeClr val="accent5">
                    <a:tint val="50000"/>
                    <a:satMod val="180000"/>
                  </a:schemeClr>
                </a:solidFill>
              </a:rPr>
              <a:t>It is knowledge</a:t>
            </a:r>
            <a:endParaRPr lang="en-US" b="1" dirty="0">
              <a:ln/>
              <a:solidFill>
                <a:schemeClr val="accent5">
                  <a:tint val="50000"/>
                  <a:satMod val="180000"/>
                </a:schemeClr>
              </a:solidFill>
            </a:endParaRPr>
          </a:p>
        </p:txBody>
      </p:sp>
      <p:sp>
        <p:nvSpPr>
          <p:cNvPr id="4" name="Action Button: Home 3">
            <a:hlinkClick r:id="rId2" action="ppaction://hlinksldjump" highlightClick="1"/>
          </p:cNvPr>
          <p:cNvSpPr/>
          <p:nvPr/>
        </p:nvSpPr>
        <p:spPr>
          <a:xfrm>
            <a:off x="4486829" y="2132261"/>
            <a:ext cx="4486829" cy="4725739"/>
          </a:xfrm>
          <a:prstGeom prst="actionButtonHom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1620" y="2905760"/>
            <a:ext cx="1770380" cy="28448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86660" y="2905760"/>
            <a:ext cx="1821180" cy="284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Custom 1">
      <a:dk1>
        <a:sysClr val="windowText" lastClr="000000"/>
      </a:dk1>
      <a:lt1>
        <a:sysClr val="window" lastClr="FFFFFF"/>
      </a:lt1>
      <a:dk2>
        <a:srgbClr val="1C3264"/>
      </a:dk2>
      <a:lt2>
        <a:srgbClr val="CCCCCC"/>
      </a:lt2>
      <a:accent1>
        <a:srgbClr val="3399FF"/>
      </a:accent1>
      <a:accent2>
        <a:srgbClr val="69FFFF"/>
      </a:accent2>
      <a:accent3>
        <a:srgbClr val="CCFF33"/>
      </a:accent3>
      <a:accent4>
        <a:srgbClr val="3333FF"/>
      </a:accent4>
      <a:accent5>
        <a:srgbClr val="B335FB"/>
      </a:accent5>
      <a:accent6>
        <a:srgbClr val="FF33FF"/>
      </a:accent6>
      <a:hlink>
        <a:srgbClr val="6699FF"/>
      </a:hlink>
      <a:folHlink>
        <a:srgbClr val="9999CC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171</TotalTime>
  <Words>228</Words>
  <Application>Microsoft Macintosh PowerPoint</Application>
  <PresentationFormat>On-screen Show (4:3)</PresentationFormat>
  <Paragraphs>42</Paragraphs>
  <Slides>17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Office Theme</vt:lpstr>
      <vt:lpstr> </vt:lpstr>
      <vt:lpstr>.</vt:lpstr>
      <vt:lpstr>What Do Hindu’s Believe???</vt:lpstr>
      <vt:lpstr> Who Is Buddha ?!?</vt:lpstr>
      <vt:lpstr>Suffering? </vt:lpstr>
      <vt:lpstr>What Did Priests Do??</vt:lpstr>
      <vt:lpstr>Hinduism!! </vt:lpstr>
      <vt:lpstr>What Is HYMNS??</vt:lpstr>
      <vt:lpstr>VEDA??</vt:lpstr>
      <vt:lpstr>Vedas?? </vt:lpstr>
      <vt:lpstr>How Did You Know What Social Class You Belong To?!?</vt:lpstr>
      <vt:lpstr>How Many Classes Were Developed?!</vt:lpstr>
      <vt:lpstr>Who Migrated From Central Asia &amp; Took Over The Indus River Valley Civilization</vt:lpstr>
      <vt:lpstr>What Major Public Building Did Mohenjo-Daro Have?!?</vt:lpstr>
      <vt:lpstr>What Barrier Enclosed Mohenjo-Daro?!?</vt:lpstr>
      <vt:lpstr>Why Did Farmers Move To The Indus River Valley??</vt:lpstr>
      <vt:lpstr>What Year Did Farming Begin In Western India??</vt:lpstr>
    </vt:vector>
  </TitlesOfParts>
  <Company>CCPS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HINDUISM </dc:title>
  <dc:creator>Wartschow, Cassidy T</dc:creator>
  <cp:lastModifiedBy>Administrator</cp:lastModifiedBy>
  <cp:revision>4</cp:revision>
  <dcterms:created xsi:type="dcterms:W3CDTF">2010-12-21T16:16:12Z</dcterms:created>
  <dcterms:modified xsi:type="dcterms:W3CDTF">2010-12-21T16:17:32Z</dcterms:modified>
</cp:coreProperties>
</file>